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45720000" cy="310896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F3399"/>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5620"/>
    <p:restoredTop sz="96595" autoAdjust="0"/>
  </p:normalViewPr>
  <p:slideViewPr>
    <p:cSldViewPr>
      <p:cViewPr>
        <p:scale>
          <a:sx n="17" d="100"/>
          <a:sy n="17" d="100"/>
        </p:scale>
        <p:origin x="-1632" y="-72"/>
      </p:cViewPr>
      <p:guideLst>
        <p:guide orient="horz" pos="9792"/>
        <p:guide pos="1440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38C00-3076-428F-B825-6DC7C1CF9213}" type="datetimeFigureOut">
              <a:rPr lang="en-US" smtClean="0"/>
              <a:pPr/>
              <a:t>2020-04-10</a:t>
            </a:fld>
            <a:endParaRPr lang="en-US"/>
          </a:p>
        </p:txBody>
      </p:sp>
      <p:sp>
        <p:nvSpPr>
          <p:cNvPr id="4" name="Slide Image Placeholder 3"/>
          <p:cNvSpPr>
            <a:spLocks noGrp="1" noRot="1" noChangeAspect="1"/>
          </p:cNvSpPr>
          <p:nvPr>
            <p:ph type="sldImg" idx="2"/>
          </p:nvPr>
        </p:nvSpPr>
        <p:spPr>
          <a:xfrm>
            <a:off x="908050" y="685800"/>
            <a:ext cx="50419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EBBDD2-3255-48B9-942B-FCCF86AC691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EBBDD2-3255-48B9-942B-FCCF86AC6914}"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9657929"/>
            <a:ext cx="38862000" cy="6664113"/>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000" y="17617440"/>
            <a:ext cx="32004000" cy="794512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65" y="19977949"/>
            <a:ext cx="38862000" cy="617474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611565" y="13177101"/>
            <a:ext cx="38862000" cy="680084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3241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6959179"/>
            <a:ext cx="20200940"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286000" y="9859433"/>
            <a:ext cx="20200940"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3225128" y="6959179"/>
            <a:ext cx="20208875"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3225128" y="9859433"/>
            <a:ext cx="20208875"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3" y="1237827"/>
            <a:ext cx="15041565" cy="526796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875250" y="1237829"/>
            <a:ext cx="25558750" cy="2653411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3" y="6505789"/>
            <a:ext cx="15041565" cy="2126615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0" y="21762720"/>
            <a:ext cx="27432000" cy="256921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961440" y="2777913"/>
            <a:ext cx="27432000" cy="1865376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961440" y="24331932"/>
            <a:ext cx="27432000" cy="364870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0" y="1245028"/>
            <a:ext cx="10287000" cy="26526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245028"/>
            <a:ext cx="30099000" cy="26526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245026"/>
            <a:ext cx="41148000" cy="51816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286000" y="7254242"/>
            <a:ext cx="41148000" cy="20517699"/>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286000" y="28815456"/>
            <a:ext cx="10668000" cy="1655233"/>
          </a:xfrm>
          <a:prstGeom prst="rect">
            <a:avLst/>
          </a:prstGeom>
        </p:spPr>
        <p:txBody>
          <a:bodyPr vert="horz" lIns="438912" tIns="219456" rIns="438912" bIns="219456" rtlCol="0" anchor="ctr"/>
          <a:lstStyle>
            <a:lvl1pPr algn="l">
              <a:defRPr sz="5800">
                <a:solidFill>
                  <a:schemeClr val="tx1">
                    <a:tint val="75000"/>
                  </a:schemeClr>
                </a:solidFill>
              </a:defRPr>
            </a:lvl1pPr>
          </a:lstStyle>
          <a:p>
            <a:fld id="{E042D3D5-2141-4BD5-B2F8-99B4E432AB1A}" type="datetimeFigureOut">
              <a:rPr lang="en-US" smtClean="0"/>
              <a:pPr/>
              <a:t>2020-04-10</a:t>
            </a:fld>
            <a:endParaRPr lang="en-US"/>
          </a:p>
        </p:txBody>
      </p:sp>
      <p:sp>
        <p:nvSpPr>
          <p:cNvPr id="5" name="Footer Placeholder 4"/>
          <p:cNvSpPr>
            <a:spLocks noGrp="1"/>
          </p:cNvSpPr>
          <p:nvPr>
            <p:ph type="ftr" sz="quarter" idx="3"/>
          </p:nvPr>
        </p:nvSpPr>
        <p:spPr>
          <a:xfrm>
            <a:off x="15621000" y="28815456"/>
            <a:ext cx="14478000" cy="1655233"/>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0" y="28815456"/>
            <a:ext cx="10668000" cy="1655233"/>
          </a:xfrm>
          <a:prstGeom prst="rect">
            <a:avLst/>
          </a:prstGeom>
        </p:spPr>
        <p:txBody>
          <a:bodyPr vert="horz" lIns="438912" tIns="219456" rIns="438912" bIns="219456" rtlCol="0" anchor="ctr"/>
          <a:lstStyle>
            <a:lvl1pPr algn="r">
              <a:defRPr sz="5800">
                <a:solidFill>
                  <a:schemeClr val="tx1">
                    <a:tint val="75000"/>
                  </a:schemeClr>
                </a:solidFill>
              </a:defRPr>
            </a:lvl1pPr>
          </a:lstStyle>
          <a:p>
            <a:fld id="{B95E5342-EAE7-4875-8701-1CAD327FE4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1007/s00134-020-05996-6" TargetMode="External"/><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744"/>
          <p:cNvGrpSpPr>
            <a:grpSpLocks/>
          </p:cNvGrpSpPr>
          <p:nvPr/>
        </p:nvGrpSpPr>
        <p:grpSpPr bwMode="auto">
          <a:xfrm>
            <a:off x="34518600" y="3505200"/>
            <a:ext cx="9372600" cy="1371085"/>
            <a:chOff x="384" y="7899"/>
            <a:chExt cx="8064" cy="1027"/>
          </a:xfrm>
        </p:grpSpPr>
        <p:sp>
          <p:nvSpPr>
            <p:cNvPr id="12" name="AutoShape 745"/>
            <p:cNvSpPr>
              <a:spLocks noChangeArrowheads="1"/>
            </p:cNvSpPr>
            <p:nvPr/>
          </p:nvSpPr>
          <p:spPr bwMode="auto">
            <a:xfrm>
              <a:off x="384" y="8227"/>
              <a:ext cx="8064" cy="699"/>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13" name="Rectangle 746"/>
            <p:cNvSpPr>
              <a:spLocks noChangeArrowheads="1"/>
            </p:cNvSpPr>
            <p:nvPr/>
          </p:nvSpPr>
          <p:spPr bwMode="auto">
            <a:xfrm>
              <a:off x="1654" y="7899"/>
              <a:ext cx="5745" cy="913"/>
            </a:xfrm>
            <a:prstGeom prst="rect">
              <a:avLst/>
            </a:prstGeom>
            <a:noFill/>
            <a:ln w="9525">
              <a:noFill/>
              <a:miter lim="800000"/>
              <a:headEnd/>
              <a:tailEnd/>
            </a:ln>
          </p:spPr>
          <p:txBody>
            <a:bodyPr lIns="91432" rIns="91432" anchor="ctr"/>
            <a:lstStyle/>
            <a:p>
              <a:pPr algn="ctr" defTabSz="3968750" eaLnBrk="1" hangingPunct="1"/>
              <a:endParaRPr lang="en-US" altLang="en-US" sz="4800" b="1" dirty="0">
                <a:solidFill>
                  <a:srgbClr val="00B050"/>
                </a:solidFill>
              </a:endParaRPr>
            </a:p>
            <a:p>
              <a:pPr algn="ctr" defTabSz="3968750" eaLnBrk="1" hangingPunct="1"/>
              <a:r>
                <a:rPr lang="en-US" altLang="en-US" sz="4800" b="1" dirty="0" smtClean="0">
                  <a:solidFill>
                    <a:srgbClr val="FFFF00"/>
                  </a:solidFill>
                </a:rPr>
                <a:t>Lung US Technique</a:t>
              </a:r>
              <a:endParaRPr lang="en-US" altLang="en-US" sz="4800" b="1" dirty="0">
                <a:solidFill>
                  <a:srgbClr val="FFFF00"/>
                </a:solidFill>
              </a:endParaRPr>
            </a:p>
          </p:txBody>
        </p:sp>
      </p:grpSp>
      <p:sp>
        <p:nvSpPr>
          <p:cNvPr id="22" name="AutoShape 571"/>
          <p:cNvSpPr>
            <a:spLocks noChangeArrowheads="1"/>
          </p:cNvSpPr>
          <p:nvPr/>
        </p:nvSpPr>
        <p:spPr bwMode="auto">
          <a:xfrm>
            <a:off x="8458200" y="11506200"/>
            <a:ext cx="9525000" cy="1098504"/>
          </a:xfrm>
          <a:prstGeom prst="roundRect">
            <a:avLst>
              <a:gd name="adj" fmla="val 16667"/>
            </a:avLst>
          </a:prstGeom>
          <a:solidFill>
            <a:srgbClr val="003618"/>
          </a:solidFill>
          <a:ln w="9525">
            <a:solidFill>
              <a:srgbClr val="FFFFFF"/>
            </a:solidFill>
            <a:round/>
            <a:headEnd/>
            <a:tailEnd/>
          </a:ln>
        </p:spPr>
        <p:txBody>
          <a:bodyPr wrap="none" anchor="ctr"/>
          <a:lstStyle/>
          <a:p>
            <a:pPr algn="ctr"/>
            <a:r>
              <a:rPr lang="en-US" altLang="en-US" sz="3600" b="1" dirty="0" smtClean="0">
                <a:solidFill>
                  <a:srgbClr val="FFFF00"/>
                </a:solidFill>
                <a:latin typeface="Arial" pitchFamily="34" charset="0"/>
              </a:rPr>
              <a:t>Tablet and Probe in sterile</a:t>
            </a:r>
            <a:endParaRPr lang="en-US" altLang="en-US" sz="3600" b="1" dirty="0">
              <a:solidFill>
                <a:srgbClr val="FFFF00"/>
              </a:solidFill>
              <a:latin typeface="Arial" pitchFamily="34" charset="0"/>
            </a:endParaRPr>
          </a:p>
        </p:txBody>
      </p:sp>
      <p:grpSp>
        <p:nvGrpSpPr>
          <p:cNvPr id="27" name="Group 285"/>
          <p:cNvGrpSpPr>
            <a:grpSpLocks/>
          </p:cNvGrpSpPr>
          <p:nvPr/>
        </p:nvGrpSpPr>
        <p:grpSpPr bwMode="auto">
          <a:xfrm>
            <a:off x="0" y="18364200"/>
            <a:ext cx="7467247" cy="2438281"/>
            <a:chOff x="288" y="1418"/>
            <a:chExt cx="5915" cy="1885"/>
          </a:xfrm>
        </p:grpSpPr>
        <p:sp>
          <p:nvSpPr>
            <p:cNvPr id="28" name="AutoShape 575"/>
            <p:cNvSpPr>
              <a:spLocks noChangeArrowheads="1"/>
            </p:cNvSpPr>
            <p:nvPr/>
          </p:nvSpPr>
          <p:spPr bwMode="auto">
            <a:xfrm>
              <a:off x="288" y="1595"/>
              <a:ext cx="5613" cy="170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29" name="Rectangle 576"/>
            <p:cNvSpPr>
              <a:spLocks noChangeArrowheads="1"/>
            </p:cNvSpPr>
            <p:nvPr/>
          </p:nvSpPr>
          <p:spPr bwMode="auto">
            <a:xfrm>
              <a:off x="778" y="1418"/>
              <a:ext cx="5425" cy="1591"/>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FFFF00"/>
                </a:solidFill>
              </a:endParaRPr>
            </a:p>
            <a:p>
              <a:pPr algn="ctr" defTabSz="3968750" eaLnBrk="1" hangingPunct="1"/>
              <a:r>
                <a:rPr lang="en-US" altLang="en-US" sz="4800" b="1" dirty="0" smtClean="0">
                  <a:solidFill>
                    <a:srgbClr val="FFFF00"/>
                  </a:solidFill>
                </a:rPr>
                <a:t>Lung US findings of a patient with viral infections</a:t>
              </a:r>
              <a:endParaRPr lang="en-US" altLang="en-US" sz="4800" b="1" dirty="0">
                <a:solidFill>
                  <a:srgbClr val="FFFF00"/>
                </a:solidFill>
              </a:endParaRPr>
            </a:p>
          </p:txBody>
        </p:sp>
      </p:grpSp>
      <p:grpSp>
        <p:nvGrpSpPr>
          <p:cNvPr id="35" name="Group 176"/>
          <p:cNvGrpSpPr>
            <a:grpSpLocks/>
          </p:cNvGrpSpPr>
          <p:nvPr/>
        </p:nvGrpSpPr>
        <p:grpSpPr bwMode="auto">
          <a:xfrm>
            <a:off x="34137600" y="11430000"/>
            <a:ext cx="9982200" cy="1828800"/>
            <a:chOff x="865400" y="1925171"/>
            <a:chExt cx="9455139" cy="1559859"/>
          </a:xfrm>
        </p:grpSpPr>
        <p:sp>
          <p:nvSpPr>
            <p:cNvPr id="36" name="AutoShape 571"/>
            <p:cNvSpPr>
              <a:spLocks noChangeArrowheads="1"/>
            </p:cNvSpPr>
            <p:nvPr/>
          </p:nvSpPr>
          <p:spPr bwMode="auto">
            <a:xfrm>
              <a:off x="865400" y="1925171"/>
              <a:ext cx="9455139" cy="123488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37" name="Rectangle 2"/>
            <p:cNvSpPr>
              <a:spLocks noChangeArrowheads="1"/>
            </p:cNvSpPr>
            <p:nvPr/>
          </p:nvSpPr>
          <p:spPr bwMode="auto">
            <a:xfrm>
              <a:off x="1749833" y="2120153"/>
              <a:ext cx="6411515" cy="1364877"/>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00B050"/>
                </a:solidFill>
              </a:endParaRPr>
            </a:p>
            <a:p>
              <a:pPr algn="ctr" defTabSz="3968750" eaLnBrk="1" hangingPunct="1"/>
              <a:r>
                <a:rPr lang="en-US" altLang="en-US" sz="4800" b="1" dirty="0" smtClean="0">
                  <a:solidFill>
                    <a:srgbClr val="FFFF00"/>
                  </a:solidFill>
                </a:rPr>
                <a:t>Lung US findings for nCOV-19 patient</a:t>
              </a:r>
            </a:p>
            <a:p>
              <a:pPr algn="ctr" defTabSz="3968750" eaLnBrk="1" hangingPunct="1"/>
              <a:endParaRPr lang="en-US" altLang="en-US" sz="4800" b="1" dirty="0" smtClean="0">
                <a:solidFill>
                  <a:srgbClr val="00B050"/>
                </a:solidFill>
              </a:endParaRPr>
            </a:p>
            <a:p>
              <a:pPr algn="ctr" defTabSz="3968750" eaLnBrk="1" hangingPunct="1"/>
              <a:endParaRPr lang="en-US" altLang="en-US" sz="4800" b="1" dirty="0">
                <a:solidFill>
                  <a:srgbClr val="00B050"/>
                </a:solidFill>
              </a:endParaRPr>
            </a:p>
          </p:txBody>
        </p:sp>
      </p:grpSp>
      <p:sp>
        <p:nvSpPr>
          <p:cNvPr id="38" name="Rectangle 37"/>
          <p:cNvSpPr/>
          <p:nvPr/>
        </p:nvSpPr>
        <p:spPr>
          <a:xfrm>
            <a:off x="8382000" y="25755600"/>
            <a:ext cx="9448800" cy="20574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t>.</a:t>
            </a:r>
            <a:r>
              <a:rPr lang="en-US" altLang="en-US" sz="2800" dirty="0" smtClean="0">
                <a:solidFill>
                  <a:srgbClr val="0000CC"/>
                </a:solidFill>
              </a:rPr>
              <a:t>US can be used instead of CT due to low costs and point of care use, safety, repeatability, and radiation absence. CT may be reserved for such cases where US will not be sufficient in answering clinical questions.</a:t>
            </a:r>
            <a:endParaRPr lang="en-US" altLang="en-US" sz="2800" dirty="0" smtClean="0"/>
          </a:p>
        </p:txBody>
      </p:sp>
      <p:grpSp>
        <p:nvGrpSpPr>
          <p:cNvPr id="39" name="Group 176"/>
          <p:cNvGrpSpPr>
            <a:grpSpLocks/>
          </p:cNvGrpSpPr>
          <p:nvPr/>
        </p:nvGrpSpPr>
        <p:grpSpPr bwMode="auto">
          <a:xfrm>
            <a:off x="21488400" y="11430000"/>
            <a:ext cx="9677401" cy="1241425"/>
            <a:chOff x="759600" y="1600200"/>
            <a:chExt cx="9601200" cy="1058863"/>
          </a:xfrm>
        </p:grpSpPr>
        <p:sp>
          <p:nvSpPr>
            <p:cNvPr id="40" name="AutoShape 571"/>
            <p:cNvSpPr>
              <a:spLocks noChangeArrowheads="1"/>
            </p:cNvSpPr>
            <p:nvPr/>
          </p:nvSpPr>
          <p:spPr bwMode="auto">
            <a:xfrm>
              <a:off x="759600" y="1795182"/>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1" name="Rectangle 2"/>
            <p:cNvSpPr>
              <a:spLocks noChangeArrowheads="1"/>
            </p:cNvSpPr>
            <p:nvPr/>
          </p:nvSpPr>
          <p:spPr bwMode="auto">
            <a:xfrm>
              <a:off x="2000250" y="1600200"/>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Lung US findings</a:t>
              </a:r>
              <a:endParaRPr lang="en-US" altLang="en-US" sz="4800" b="1" dirty="0">
                <a:solidFill>
                  <a:srgbClr val="FFFF00"/>
                </a:solidFill>
              </a:endParaRPr>
            </a:p>
          </p:txBody>
        </p:sp>
      </p:grpSp>
      <p:grpSp>
        <p:nvGrpSpPr>
          <p:cNvPr id="43" name="Group 359"/>
          <p:cNvGrpSpPr>
            <a:grpSpLocks/>
          </p:cNvGrpSpPr>
          <p:nvPr/>
        </p:nvGrpSpPr>
        <p:grpSpPr bwMode="auto">
          <a:xfrm>
            <a:off x="0" y="11201400"/>
            <a:ext cx="6788302" cy="1381055"/>
            <a:chOff x="34161942" y="1319370"/>
            <a:chExt cx="9601200" cy="1208877"/>
          </a:xfrm>
        </p:grpSpPr>
        <p:sp>
          <p:nvSpPr>
            <p:cNvPr id="44" name="AutoShape 571"/>
            <p:cNvSpPr>
              <a:spLocks noChangeArrowheads="1"/>
            </p:cNvSpPr>
            <p:nvPr/>
          </p:nvSpPr>
          <p:spPr bwMode="auto">
            <a:xfrm>
              <a:off x="34161942" y="1519470"/>
              <a:ext cx="9601200" cy="10087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5" name="Rectangle 2"/>
            <p:cNvSpPr>
              <a:spLocks noChangeArrowheads="1"/>
            </p:cNvSpPr>
            <p:nvPr/>
          </p:nvSpPr>
          <p:spPr bwMode="auto">
            <a:xfrm>
              <a:off x="36101895" y="1319370"/>
              <a:ext cx="6466522" cy="1192263"/>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92D050"/>
                </a:solidFill>
              </a:endParaRPr>
            </a:p>
            <a:p>
              <a:pPr algn="ctr" defTabSz="3968750" eaLnBrk="1" hangingPunct="1"/>
              <a:r>
                <a:rPr lang="en-US" altLang="en-US" sz="4800" b="1" dirty="0" smtClean="0">
                  <a:solidFill>
                    <a:srgbClr val="FFFF00"/>
                  </a:solidFill>
                </a:rPr>
                <a:t>Chest X-ray</a:t>
              </a:r>
            </a:p>
            <a:p>
              <a:pPr algn="ctr" defTabSz="3968750" eaLnBrk="1" hangingPunct="1"/>
              <a:endParaRPr lang="en-US" altLang="en-US" sz="4800" b="1" dirty="0">
                <a:solidFill>
                  <a:srgbClr val="FFFF00"/>
                </a:solidFill>
              </a:endParaRPr>
            </a:p>
          </p:txBody>
        </p:sp>
      </p:grpSp>
      <p:grpSp>
        <p:nvGrpSpPr>
          <p:cNvPr id="47" name="Group 359"/>
          <p:cNvGrpSpPr>
            <a:grpSpLocks/>
          </p:cNvGrpSpPr>
          <p:nvPr/>
        </p:nvGrpSpPr>
        <p:grpSpPr bwMode="auto">
          <a:xfrm>
            <a:off x="23164800" y="3657600"/>
            <a:ext cx="5870856" cy="1209675"/>
            <a:chOff x="33828375" y="1652869"/>
            <a:chExt cx="8698040" cy="1058863"/>
          </a:xfrm>
        </p:grpSpPr>
        <p:sp>
          <p:nvSpPr>
            <p:cNvPr id="48" name="AutoShape 571"/>
            <p:cNvSpPr>
              <a:spLocks noChangeArrowheads="1"/>
            </p:cNvSpPr>
            <p:nvPr/>
          </p:nvSpPr>
          <p:spPr bwMode="auto">
            <a:xfrm>
              <a:off x="33828375" y="1786271"/>
              <a:ext cx="8698040" cy="8671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9" name="Rectangle 2"/>
            <p:cNvSpPr>
              <a:spLocks noChangeArrowheads="1"/>
            </p:cNvSpPr>
            <p:nvPr/>
          </p:nvSpPr>
          <p:spPr bwMode="auto">
            <a:xfrm>
              <a:off x="34054167" y="1652869"/>
              <a:ext cx="6411517"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Introduction</a:t>
              </a:r>
              <a:endParaRPr lang="en-US" altLang="en-US" sz="4800" b="1" dirty="0">
                <a:solidFill>
                  <a:srgbClr val="FFFF00"/>
                </a:solidFill>
              </a:endParaRPr>
            </a:p>
          </p:txBody>
        </p:sp>
      </p:grpSp>
      <p:grpSp>
        <p:nvGrpSpPr>
          <p:cNvPr id="51" name="Group 176"/>
          <p:cNvGrpSpPr>
            <a:grpSpLocks/>
          </p:cNvGrpSpPr>
          <p:nvPr/>
        </p:nvGrpSpPr>
        <p:grpSpPr bwMode="auto">
          <a:xfrm>
            <a:off x="10820400" y="3581400"/>
            <a:ext cx="6858000" cy="1546225"/>
            <a:chOff x="1186404" y="1677796"/>
            <a:chExt cx="9236598" cy="787277"/>
          </a:xfrm>
        </p:grpSpPr>
        <p:sp>
          <p:nvSpPr>
            <p:cNvPr id="52" name="AutoShape 571"/>
            <p:cNvSpPr>
              <a:spLocks noChangeArrowheads="1"/>
            </p:cNvSpPr>
            <p:nvPr/>
          </p:nvSpPr>
          <p:spPr bwMode="auto">
            <a:xfrm>
              <a:off x="1186404" y="1832989"/>
              <a:ext cx="9236598" cy="54798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53" name="Rectangle 2"/>
            <p:cNvSpPr>
              <a:spLocks noChangeArrowheads="1"/>
            </p:cNvSpPr>
            <p:nvPr/>
          </p:nvSpPr>
          <p:spPr bwMode="auto">
            <a:xfrm>
              <a:off x="3495553" y="1677796"/>
              <a:ext cx="6411515" cy="787277"/>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Abstract</a:t>
              </a:r>
              <a:endParaRPr lang="en-US" altLang="en-US" sz="4800" b="1" dirty="0">
                <a:solidFill>
                  <a:srgbClr val="FFFF00"/>
                </a:solidFill>
              </a:endParaRPr>
            </a:p>
          </p:txBody>
        </p:sp>
      </p:grpSp>
      <p:sp>
        <p:nvSpPr>
          <p:cNvPr id="56" name="Rectangle 313"/>
          <p:cNvSpPr>
            <a:spLocks noChangeArrowheads="1"/>
          </p:cNvSpPr>
          <p:nvPr/>
        </p:nvSpPr>
        <p:spPr bwMode="auto">
          <a:xfrm>
            <a:off x="1755775" y="520700"/>
            <a:ext cx="40466963" cy="1938992"/>
          </a:xfrm>
          <a:prstGeom prst="rect">
            <a:avLst/>
          </a:prstGeom>
          <a:noFill/>
          <a:ln w="9525">
            <a:noFill/>
            <a:miter lim="800000"/>
            <a:headEnd/>
            <a:tailEnd/>
          </a:ln>
        </p:spPr>
        <p:txBody>
          <a:bodyPr lIns="91432" rIns="91432">
            <a:spAutoFit/>
          </a:bodyPr>
          <a:lstStyle/>
          <a:p>
            <a:pPr algn="ctr"/>
            <a:r>
              <a:rPr lang="en-US" sz="6000" dirty="0" smtClean="0">
                <a:solidFill>
                  <a:srgbClr val="FFFFFF"/>
                </a:solidFill>
              </a:rPr>
              <a:t>Point-of-Care Lung Ultrasound findings in novel coronavirus disease-19 </a:t>
            </a:r>
            <a:r>
              <a:rPr lang="en-US" sz="6000" dirty="0" err="1" smtClean="0">
                <a:solidFill>
                  <a:srgbClr val="FFFFFF"/>
                </a:solidFill>
              </a:rPr>
              <a:t>pnemoniae</a:t>
            </a:r>
            <a:r>
              <a:rPr lang="en-US" sz="6000" dirty="0" smtClean="0">
                <a:solidFill>
                  <a:srgbClr val="FFFFFF"/>
                </a:solidFill>
              </a:rPr>
              <a:t>: a case report and potential applications during COVID-19 outbreak</a:t>
            </a:r>
            <a:endParaRPr lang="en-US" altLang="en-US" sz="6000" u="sng" dirty="0">
              <a:solidFill>
                <a:srgbClr val="FFFFFF"/>
              </a:solidFill>
              <a:latin typeface="Book Antiqua" pitchFamily="18" charset="0"/>
            </a:endParaRPr>
          </a:p>
        </p:txBody>
      </p:sp>
      <p:sp>
        <p:nvSpPr>
          <p:cNvPr id="57" name="Rectangle 314"/>
          <p:cNvSpPr>
            <a:spLocks noChangeArrowheads="1"/>
          </p:cNvSpPr>
          <p:nvPr/>
        </p:nvSpPr>
        <p:spPr bwMode="auto">
          <a:xfrm>
            <a:off x="11315700" y="2438401"/>
            <a:ext cx="25641300" cy="646331"/>
          </a:xfrm>
          <a:prstGeom prst="rect">
            <a:avLst/>
          </a:prstGeom>
          <a:noFill/>
          <a:ln w="9525">
            <a:noFill/>
            <a:miter lim="800000"/>
            <a:headEnd/>
            <a:tailEnd/>
          </a:ln>
        </p:spPr>
        <p:txBody>
          <a:bodyPr wrap="square" lIns="91432" rIns="91432">
            <a:spAutoFit/>
          </a:bodyPr>
          <a:lstStyle/>
          <a:p>
            <a:pPr algn="ctr"/>
            <a:r>
              <a:rPr lang="it-IT" sz="3600" dirty="0" smtClean="0">
                <a:solidFill>
                  <a:srgbClr val="FFFFFF"/>
                </a:solidFill>
              </a:rPr>
              <a:t>D. BUONSENSO1,2, A. PIANO3, F. RAFFAELLI2,4, N. BONADIA3, K. DE GAETANO DONATI4 , F. FRANCESCHI3</a:t>
            </a:r>
            <a:endParaRPr lang="en-US" altLang="en-US" sz="3600" dirty="0">
              <a:solidFill>
                <a:srgbClr val="FFFFFF"/>
              </a:solidFill>
            </a:endParaRPr>
          </a:p>
        </p:txBody>
      </p:sp>
      <p:sp>
        <p:nvSpPr>
          <p:cNvPr id="58" name="Rectangle 57"/>
          <p:cNvSpPr/>
          <p:nvPr/>
        </p:nvSpPr>
        <p:spPr>
          <a:xfrm>
            <a:off x="8610600" y="4953000"/>
            <a:ext cx="11049000" cy="4800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2800" dirty="0" smtClean="0">
                <a:solidFill>
                  <a:srgbClr val="0000CC"/>
                </a:solidFill>
              </a:rPr>
              <a:t>On 2019 December in Wuhan, China, a novel corona-virus disease-19 (nCOV-19) infection began. In different countries, the disease has infected several health workers. A documented case of a young man is reported with nCOV-19 infection evaluated with ultrasound and potential lung ultrasound applications in this setting. The Ncov-19 infection identification was allowed by lung ultrasound at bed-side. </a:t>
            </a:r>
            <a:r>
              <a:rPr lang="en-US" sz="2800" dirty="0" smtClean="0">
                <a:solidFill>
                  <a:srgbClr val="0000CC"/>
                </a:solidFill>
              </a:rPr>
              <a:t>“There </a:t>
            </a:r>
            <a:r>
              <a:rPr lang="en-US" sz="2800" dirty="0" smtClean="0">
                <a:solidFill>
                  <a:srgbClr val="0000CC"/>
                </a:solidFill>
              </a:rPr>
              <a:t>are several other advantages associated with lung ultrasound which include repeatability during follow-up, costs are low, application is easier in terms of low-resource settings, and health workers exposition to patients that are infected  is reduced</a:t>
            </a:r>
            <a:r>
              <a:rPr lang="en-US" sz="2800" dirty="0" smtClean="0">
                <a:solidFill>
                  <a:srgbClr val="0000CC"/>
                </a:solidFill>
              </a:rPr>
              <a:t>.” </a:t>
            </a:r>
            <a:r>
              <a:rPr lang="en-US" sz="2800" dirty="0" smtClean="0">
                <a:solidFill>
                  <a:srgbClr val="0000CC"/>
                </a:solidFill>
              </a:rPr>
              <a:t>(</a:t>
            </a:r>
            <a:r>
              <a:rPr lang="en-US" sz="2800" dirty="0" err="1" smtClean="0">
                <a:solidFill>
                  <a:srgbClr val="0000CC"/>
                </a:solidFill>
              </a:rPr>
              <a:t>Buonsenso</a:t>
            </a:r>
            <a:r>
              <a:rPr lang="en-US" sz="2800" dirty="0" smtClean="0">
                <a:solidFill>
                  <a:srgbClr val="0000CC"/>
                </a:solidFill>
              </a:rPr>
              <a:t> </a:t>
            </a:r>
            <a:r>
              <a:rPr lang="en-US" sz="2800" dirty="0" smtClean="0">
                <a:solidFill>
                  <a:srgbClr val="0000CC"/>
                </a:solidFill>
              </a:rPr>
              <a:t>et al,  2020)   </a:t>
            </a:r>
            <a:endParaRPr lang="en-US" sz="2800" dirty="0">
              <a:solidFill>
                <a:srgbClr val="0000CC"/>
              </a:solidFill>
            </a:endParaRPr>
          </a:p>
        </p:txBody>
      </p:sp>
      <p:sp>
        <p:nvSpPr>
          <p:cNvPr id="59" name="Rectangle 58"/>
          <p:cNvSpPr/>
          <p:nvPr/>
        </p:nvSpPr>
        <p:spPr>
          <a:xfrm>
            <a:off x="20345400" y="4876800"/>
            <a:ext cx="11191875" cy="5181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Since the outbreak of the novel corona virus disease-19, the disease has spread in 68 different world countries. With inclusion of cruise ship that had 705 cases that were documented and classified as “others”. The symptoms of the disease which are common are cough and fever. These two symptoms have 4 days as the medium period of incubation. The suspicion of the disease was allowed  by cluster observation which is pneumonia development and is seen as ground-glass opacity as main finding on chest computed tomography (CT). Despite huge publications, there are no reports yet on the lung ultrasound possible for evaluating patients with the disease. A case of a young man is reported with Ncov-19 documented infection is evaluated with ultrasound with discussions on potential application in the context of the  outbreak of kung ultrasound. </a:t>
            </a:r>
            <a:endParaRPr lang="en-US" altLang="en-US" sz="2800" dirty="0">
              <a:solidFill>
                <a:srgbClr val="0000CC"/>
              </a:solidFill>
            </a:endParaRPr>
          </a:p>
        </p:txBody>
      </p:sp>
      <p:sp>
        <p:nvSpPr>
          <p:cNvPr id="60" name="Rectangle 59"/>
          <p:cNvSpPr/>
          <p:nvPr/>
        </p:nvSpPr>
        <p:spPr>
          <a:xfrm>
            <a:off x="32613600" y="4953000"/>
            <a:ext cx="12573000" cy="6019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solidFill>
                  <a:srgbClr val="0000CC"/>
                </a:solidFill>
              </a:rPr>
              <a:t>Convex probe (3.5 </a:t>
            </a:r>
            <a:r>
              <a:rPr lang="en-US" altLang="en-US" sz="2800" dirty="0" err="1" smtClean="0">
                <a:solidFill>
                  <a:srgbClr val="0000CC"/>
                </a:solidFill>
              </a:rPr>
              <a:t>mHz</a:t>
            </a:r>
            <a:r>
              <a:rPr lang="en-US" altLang="en-US" sz="2800" dirty="0" smtClean="0">
                <a:solidFill>
                  <a:srgbClr val="0000CC"/>
                </a:solidFill>
              </a:rPr>
              <a:t>) and a tablet that was wireless-connected were used to perform lung US. The devices were selected with an aim of minimizing device contamination risk and subsequent nosocomial spread despite providing images of lower quality. There were two operators (an ED physician and an ED nurse) who entered the isolation room and respected all WHO respiratory preventive measures, droplet, and contact isolation. The tablet and US probe were put in two sterile that were different, tablet covers and plastic probe. The ED physician performed lung US via wireless probe  while ED nurse was responsible for freezing and storing images/videos. Only ED physician entered into contact with the patient as the procedure was agreed so as to reduce risk of contamination. There was sterilization of tablet and probe after the project. There was scanning of the thorax for the 12 areas of lung. A normal pleural line with A-lines reverberating regularly and one, regular vertical artifact (B-line) noted in a single areas wee shown by lung US. </a:t>
            </a:r>
            <a:endParaRPr lang="en-US" altLang="en-US" sz="2800" dirty="0" smtClean="0">
              <a:solidFill>
                <a:schemeClr val="tx1"/>
              </a:solidFill>
            </a:endParaRPr>
          </a:p>
          <a:p>
            <a:pPr algn="ctr" eaLnBrk="1" hangingPunct="1">
              <a:defRPr/>
            </a:pPr>
            <a:endParaRPr lang="en-US" sz="2800" dirty="0">
              <a:solidFill>
                <a:schemeClr val="tx1"/>
              </a:solidFill>
            </a:endParaRPr>
          </a:p>
        </p:txBody>
      </p:sp>
      <p:sp>
        <p:nvSpPr>
          <p:cNvPr id="62" name="Rectangle 61"/>
          <p:cNvSpPr/>
          <p:nvPr/>
        </p:nvSpPr>
        <p:spPr>
          <a:xfrm>
            <a:off x="8686800" y="20193000"/>
            <a:ext cx="9753600" cy="35814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The lung US findings depends on the disease stage, lung injury severity, and </a:t>
            </a:r>
            <a:r>
              <a:rPr lang="en-US" altLang="en-US" sz="2800" dirty="0" err="1" smtClean="0">
                <a:solidFill>
                  <a:srgbClr val="0000CC"/>
                </a:solidFill>
              </a:rPr>
              <a:t>comorbidities</a:t>
            </a:r>
            <a:r>
              <a:rPr lang="en-US" altLang="en-US" sz="2800" dirty="0" smtClean="0">
                <a:solidFill>
                  <a:srgbClr val="0000CC"/>
                </a:solidFill>
              </a:rPr>
              <a:t>. </a:t>
            </a:r>
            <a:r>
              <a:rPr lang="en-US" sz="2800" dirty="0" smtClean="0">
                <a:solidFill>
                  <a:srgbClr val="0000CC"/>
                </a:solidFill>
              </a:rPr>
              <a:t>(</a:t>
            </a:r>
            <a:r>
              <a:rPr lang="en-US" sz="2800" dirty="0" err="1" smtClean="0">
                <a:solidFill>
                  <a:srgbClr val="0000CC"/>
                </a:solidFill>
              </a:rPr>
              <a:t>Buonsenso</a:t>
            </a:r>
            <a:r>
              <a:rPr lang="en-US" sz="2800" dirty="0" smtClean="0">
                <a:solidFill>
                  <a:srgbClr val="0000CC"/>
                </a:solidFill>
              </a:rPr>
              <a:t> et al,  2020) </a:t>
            </a:r>
            <a:endParaRPr lang="en-US" altLang="en-US" sz="2800" dirty="0">
              <a:solidFill>
                <a:srgbClr val="0000CC"/>
              </a:solidFill>
            </a:endParaRPr>
          </a:p>
        </p:txBody>
      </p:sp>
      <p:sp>
        <p:nvSpPr>
          <p:cNvPr id="63" name="Rectangle 62"/>
          <p:cNvSpPr/>
          <p:nvPr/>
        </p:nvSpPr>
        <p:spPr>
          <a:xfrm>
            <a:off x="20116800" y="12573000"/>
            <a:ext cx="12039600" cy="5181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The Lung US showed that on the anterior and posterior </a:t>
            </a:r>
            <a:r>
              <a:rPr lang="en-US" altLang="en-US" sz="2800" dirty="0" err="1" smtClean="0">
                <a:solidFill>
                  <a:srgbClr val="0000CC"/>
                </a:solidFill>
              </a:rPr>
              <a:t>emi</a:t>
            </a:r>
            <a:r>
              <a:rPr lang="en-US" altLang="en-US" sz="2800" dirty="0" smtClean="0">
                <a:solidFill>
                  <a:srgbClr val="0000CC"/>
                </a:solidFill>
              </a:rPr>
              <a:t>-thorax bilaterally, pleural line which is an irregular with subpleural consolidations that are small, white areas of lung and thick, confluents and irregular vertical artifacts (B-lines). The spared areas were bilaterally present  and mixed with pathological areas. Images made with the same device and using same settings of US and performed during the same shift of ED on a 38-year old woman as a control-case. The woman had high-grade fever, diffuse muscle and joint pain as well as cough. The woman came from a coronavirus area of high-burden in Northern Italy and tested negative to nCOV-19 eventually. Normal pleural line with A-lines regularly reverberating and only one, regular vertical artifact (B-line) noted in a single area by lung US. </a:t>
            </a:r>
          </a:p>
        </p:txBody>
      </p:sp>
      <p:pic>
        <p:nvPicPr>
          <p:cNvPr id="50" name="Picture 49" descr="US.jpeg"/>
          <p:cNvPicPr>
            <a:picLocks noChangeAspect="1"/>
          </p:cNvPicPr>
          <p:nvPr/>
        </p:nvPicPr>
        <p:blipFill>
          <a:blip r:embed="rId3"/>
          <a:stretch>
            <a:fillRect/>
          </a:stretch>
        </p:blipFill>
        <p:spPr>
          <a:xfrm>
            <a:off x="1143000" y="12649200"/>
            <a:ext cx="5257800" cy="5029200"/>
          </a:xfrm>
          <a:prstGeom prst="rect">
            <a:avLst/>
          </a:prstGeom>
        </p:spPr>
      </p:pic>
      <p:pic>
        <p:nvPicPr>
          <p:cNvPr id="54" name="Picture 53" descr="devices.jpeg"/>
          <p:cNvPicPr>
            <a:picLocks noChangeAspect="1"/>
          </p:cNvPicPr>
          <p:nvPr/>
        </p:nvPicPr>
        <p:blipFill>
          <a:blip r:embed="rId4"/>
          <a:stretch>
            <a:fillRect/>
          </a:stretch>
        </p:blipFill>
        <p:spPr>
          <a:xfrm>
            <a:off x="9067800" y="12649200"/>
            <a:ext cx="8382000" cy="5105400"/>
          </a:xfrm>
          <a:prstGeom prst="rect">
            <a:avLst/>
          </a:prstGeom>
        </p:spPr>
      </p:pic>
      <p:pic>
        <p:nvPicPr>
          <p:cNvPr id="55" name="Picture 54" descr="COVID.jpeg"/>
          <p:cNvPicPr>
            <a:picLocks noChangeAspect="1"/>
          </p:cNvPicPr>
          <p:nvPr/>
        </p:nvPicPr>
        <p:blipFill>
          <a:blip r:embed="rId5"/>
          <a:stretch>
            <a:fillRect/>
          </a:stretch>
        </p:blipFill>
        <p:spPr>
          <a:xfrm>
            <a:off x="35814000" y="12877800"/>
            <a:ext cx="5791200" cy="4800600"/>
          </a:xfrm>
          <a:prstGeom prst="rect">
            <a:avLst/>
          </a:prstGeom>
        </p:spPr>
      </p:pic>
      <p:pic>
        <p:nvPicPr>
          <p:cNvPr id="66" name="Picture 65" descr="VIRAL.jpeg"/>
          <p:cNvPicPr>
            <a:picLocks noChangeAspect="1"/>
          </p:cNvPicPr>
          <p:nvPr/>
        </p:nvPicPr>
        <p:blipFill>
          <a:blip r:embed="rId6"/>
          <a:stretch>
            <a:fillRect/>
          </a:stretch>
        </p:blipFill>
        <p:spPr>
          <a:xfrm>
            <a:off x="914400" y="21107400"/>
            <a:ext cx="6172200" cy="3276600"/>
          </a:xfrm>
          <a:prstGeom prst="rect">
            <a:avLst/>
          </a:prstGeom>
        </p:spPr>
      </p:pic>
      <p:grpSp>
        <p:nvGrpSpPr>
          <p:cNvPr id="68" name="Group 176"/>
          <p:cNvGrpSpPr>
            <a:grpSpLocks/>
          </p:cNvGrpSpPr>
          <p:nvPr/>
        </p:nvGrpSpPr>
        <p:grpSpPr bwMode="auto">
          <a:xfrm>
            <a:off x="8382000" y="18897600"/>
            <a:ext cx="9982200" cy="1828801"/>
            <a:chOff x="865400" y="1925171"/>
            <a:chExt cx="9455139" cy="1559860"/>
          </a:xfrm>
        </p:grpSpPr>
        <p:sp>
          <p:nvSpPr>
            <p:cNvPr id="69" name="AutoShape 571"/>
            <p:cNvSpPr>
              <a:spLocks noChangeArrowheads="1"/>
            </p:cNvSpPr>
            <p:nvPr/>
          </p:nvSpPr>
          <p:spPr bwMode="auto">
            <a:xfrm>
              <a:off x="865400" y="1925171"/>
              <a:ext cx="9455139" cy="123488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70" name="Rectangle 2"/>
            <p:cNvSpPr>
              <a:spLocks noChangeArrowheads="1"/>
            </p:cNvSpPr>
            <p:nvPr/>
          </p:nvSpPr>
          <p:spPr bwMode="auto">
            <a:xfrm>
              <a:off x="2164579" y="2120154"/>
              <a:ext cx="6411515" cy="1364877"/>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00B050"/>
                </a:solidFill>
              </a:endParaRPr>
            </a:p>
            <a:p>
              <a:pPr algn="ctr" defTabSz="3968750" eaLnBrk="1" hangingPunct="1"/>
              <a:r>
                <a:rPr lang="en-US" altLang="en-US" sz="4800" b="1" dirty="0" smtClean="0">
                  <a:solidFill>
                    <a:srgbClr val="FFFF00"/>
                  </a:solidFill>
                </a:rPr>
                <a:t>Factors affecting the findings</a:t>
              </a:r>
            </a:p>
            <a:p>
              <a:pPr algn="ctr" defTabSz="3968750" eaLnBrk="1" hangingPunct="1"/>
              <a:endParaRPr lang="en-US" altLang="en-US" sz="4800" b="1" dirty="0" smtClean="0">
                <a:solidFill>
                  <a:srgbClr val="00B050"/>
                </a:solidFill>
              </a:endParaRPr>
            </a:p>
            <a:p>
              <a:pPr algn="ctr" defTabSz="3968750" eaLnBrk="1" hangingPunct="1"/>
              <a:endParaRPr lang="en-US" altLang="en-US" sz="4800" b="1" dirty="0">
                <a:solidFill>
                  <a:srgbClr val="00B050"/>
                </a:solidFill>
              </a:endParaRPr>
            </a:p>
          </p:txBody>
        </p:sp>
      </p:grpSp>
      <p:grpSp>
        <p:nvGrpSpPr>
          <p:cNvPr id="71" name="Group 285"/>
          <p:cNvGrpSpPr>
            <a:grpSpLocks/>
          </p:cNvGrpSpPr>
          <p:nvPr/>
        </p:nvGrpSpPr>
        <p:grpSpPr bwMode="auto">
          <a:xfrm>
            <a:off x="21869400" y="18669000"/>
            <a:ext cx="8229600" cy="1752717"/>
            <a:chOff x="288" y="1418"/>
            <a:chExt cx="6036" cy="1355"/>
          </a:xfrm>
        </p:grpSpPr>
        <p:sp>
          <p:nvSpPr>
            <p:cNvPr id="72"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73"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Lung US limitations</a:t>
              </a:r>
              <a:endParaRPr lang="en-US" altLang="en-US" sz="4800" b="1" dirty="0">
                <a:solidFill>
                  <a:srgbClr val="FFFF00"/>
                </a:solidFill>
              </a:endParaRPr>
            </a:p>
          </p:txBody>
        </p:sp>
      </p:grpSp>
      <p:sp>
        <p:nvSpPr>
          <p:cNvPr id="74" name="Rectangle 73"/>
          <p:cNvSpPr/>
          <p:nvPr/>
        </p:nvSpPr>
        <p:spPr>
          <a:xfrm>
            <a:off x="20955000" y="20269200"/>
            <a:ext cx="10515600" cy="2971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A recognized lung US limitation is that it cannot detect those lesions that are extremely deep in the lung. such as the abnormality . This is because the US is blocked by aerated lungs.</a:t>
            </a:r>
            <a:endParaRPr lang="en-US" altLang="en-US" sz="2800" dirty="0">
              <a:solidFill>
                <a:srgbClr val="0000CC"/>
              </a:solidFill>
            </a:endParaRPr>
          </a:p>
        </p:txBody>
      </p:sp>
      <p:grpSp>
        <p:nvGrpSpPr>
          <p:cNvPr id="75" name="Group 176"/>
          <p:cNvGrpSpPr>
            <a:grpSpLocks/>
          </p:cNvGrpSpPr>
          <p:nvPr/>
        </p:nvGrpSpPr>
        <p:grpSpPr bwMode="auto">
          <a:xfrm>
            <a:off x="0" y="5867400"/>
            <a:ext cx="7086600" cy="2438400"/>
            <a:chOff x="1186404" y="1522603"/>
            <a:chExt cx="9544485" cy="1241537"/>
          </a:xfrm>
        </p:grpSpPr>
        <p:sp>
          <p:nvSpPr>
            <p:cNvPr id="76" name="AutoShape 571"/>
            <p:cNvSpPr>
              <a:spLocks noChangeArrowheads="1"/>
            </p:cNvSpPr>
            <p:nvPr/>
          </p:nvSpPr>
          <p:spPr bwMode="auto">
            <a:xfrm>
              <a:off x="1186404" y="1522603"/>
              <a:ext cx="9544485" cy="124153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77" name="Rectangle 2"/>
            <p:cNvSpPr>
              <a:spLocks noChangeArrowheads="1"/>
            </p:cNvSpPr>
            <p:nvPr/>
          </p:nvSpPr>
          <p:spPr bwMode="auto">
            <a:xfrm>
              <a:off x="3495554" y="1677796"/>
              <a:ext cx="6414304" cy="969951"/>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Name</a:t>
              </a:r>
            </a:p>
            <a:p>
              <a:pPr algn="ctr" defTabSz="3968750" eaLnBrk="1" hangingPunct="1"/>
              <a:r>
                <a:rPr lang="en-US" altLang="en-US" sz="4800" b="1" dirty="0" smtClean="0">
                  <a:solidFill>
                    <a:srgbClr val="FFFF00"/>
                  </a:solidFill>
                </a:rPr>
                <a:t>Institution</a:t>
              </a:r>
            </a:p>
            <a:p>
              <a:pPr algn="ctr" defTabSz="3968750" eaLnBrk="1" hangingPunct="1"/>
              <a:r>
                <a:rPr lang="en-US" altLang="en-US" sz="4800" b="1" dirty="0" smtClean="0">
                  <a:solidFill>
                    <a:srgbClr val="FFFF00"/>
                  </a:solidFill>
                </a:rPr>
                <a:t>Date</a:t>
              </a:r>
              <a:endParaRPr lang="en-US" altLang="en-US" sz="4800" b="1" dirty="0">
                <a:solidFill>
                  <a:srgbClr val="FFFF00"/>
                </a:solidFill>
              </a:endParaRPr>
            </a:p>
          </p:txBody>
        </p:sp>
      </p:grpSp>
      <p:grpSp>
        <p:nvGrpSpPr>
          <p:cNvPr id="79" name="Group 285"/>
          <p:cNvGrpSpPr>
            <a:grpSpLocks/>
          </p:cNvGrpSpPr>
          <p:nvPr/>
        </p:nvGrpSpPr>
        <p:grpSpPr bwMode="auto">
          <a:xfrm>
            <a:off x="35585400" y="18669000"/>
            <a:ext cx="8229600" cy="1752717"/>
            <a:chOff x="288" y="1418"/>
            <a:chExt cx="6036" cy="1355"/>
          </a:xfrm>
        </p:grpSpPr>
        <p:sp>
          <p:nvSpPr>
            <p:cNvPr id="80"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1"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CT and US findings</a:t>
              </a:r>
              <a:endParaRPr lang="en-US" altLang="en-US" sz="4800" b="1" dirty="0">
                <a:solidFill>
                  <a:srgbClr val="FFFF00"/>
                </a:solidFill>
              </a:endParaRPr>
            </a:p>
          </p:txBody>
        </p:sp>
      </p:grpSp>
      <p:pic>
        <p:nvPicPr>
          <p:cNvPr id="82" name="Picture 81" descr="CT.jpeg"/>
          <p:cNvPicPr>
            <a:picLocks noChangeAspect="1"/>
          </p:cNvPicPr>
          <p:nvPr/>
        </p:nvPicPr>
        <p:blipFill>
          <a:blip r:embed="rId7"/>
          <a:stretch>
            <a:fillRect/>
          </a:stretch>
        </p:blipFill>
        <p:spPr>
          <a:xfrm>
            <a:off x="35509200" y="20116800"/>
            <a:ext cx="8496300" cy="3552825"/>
          </a:xfrm>
          <a:prstGeom prst="rect">
            <a:avLst/>
          </a:prstGeom>
        </p:spPr>
      </p:pic>
      <p:grpSp>
        <p:nvGrpSpPr>
          <p:cNvPr id="83" name="Group 285"/>
          <p:cNvGrpSpPr>
            <a:grpSpLocks/>
          </p:cNvGrpSpPr>
          <p:nvPr/>
        </p:nvGrpSpPr>
        <p:grpSpPr bwMode="auto">
          <a:xfrm>
            <a:off x="8991600" y="24384000"/>
            <a:ext cx="8475016" cy="1752717"/>
            <a:chOff x="288" y="1477"/>
            <a:chExt cx="6216" cy="1355"/>
          </a:xfrm>
        </p:grpSpPr>
        <p:sp>
          <p:nvSpPr>
            <p:cNvPr id="84"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5" name="Rectangle 576"/>
            <p:cNvSpPr>
              <a:spLocks noChangeArrowheads="1"/>
            </p:cNvSpPr>
            <p:nvPr/>
          </p:nvSpPr>
          <p:spPr bwMode="auto">
            <a:xfrm>
              <a:off x="1126" y="1477"/>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Use US instead of CT?</a:t>
              </a:r>
              <a:endParaRPr lang="en-US" altLang="en-US" sz="4800" b="1" dirty="0">
                <a:solidFill>
                  <a:srgbClr val="FFFF00"/>
                </a:solidFill>
              </a:endParaRPr>
            </a:p>
          </p:txBody>
        </p:sp>
      </p:grpSp>
      <p:sp>
        <p:nvSpPr>
          <p:cNvPr id="86" name="Rectangle 85"/>
          <p:cNvSpPr/>
          <p:nvPr/>
        </p:nvSpPr>
        <p:spPr>
          <a:xfrm>
            <a:off x="34528125" y="25908000"/>
            <a:ext cx="11191875"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solidFill>
                  <a:srgbClr val="0000CC"/>
                </a:solidFill>
              </a:rPr>
              <a:t>The role of lung US should be evaluated by clinicians and safe procedures be followed in order to minimize the contamination risk. This will ensure the findings will be translated to the new emerging respiratory infection outbreaks’ treatment. The high-risk human-to human transmissions will be dealt with accordingly by lung US saving the world from a major pandemic.</a:t>
            </a:r>
          </a:p>
        </p:txBody>
      </p:sp>
      <p:grpSp>
        <p:nvGrpSpPr>
          <p:cNvPr id="87" name="Group 285"/>
          <p:cNvGrpSpPr>
            <a:grpSpLocks/>
          </p:cNvGrpSpPr>
          <p:nvPr/>
        </p:nvGrpSpPr>
        <p:grpSpPr bwMode="auto">
          <a:xfrm>
            <a:off x="35661600" y="24155400"/>
            <a:ext cx="8229600" cy="1752717"/>
            <a:chOff x="288" y="1300"/>
            <a:chExt cx="6036" cy="1355"/>
          </a:xfrm>
        </p:grpSpPr>
        <p:sp>
          <p:nvSpPr>
            <p:cNvPr id="88"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9" name="Rectangle 576"/>
            <p:cNvSpPr>
              <a:spLocks noChangeArrowheads="1"/>
            </p:cNvSpPr>
            <p:nvPr/>
          </p:nvSpPr>
          <p:spPr bwMode="auto">
            <a:xfrm>
              <a:off x="735" y="1300"/>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Future recommendations</a:t>
              </a:r>
              <a:endParaRPr lang="en-US" altLang="en-US" sz="4800" b="1" dirty="0">
                <a:solidFill>
                  <a:srgbClr val="FFFF00"/>
                </a:solidFill>
              </a:endParaRPr>
            </a:p>
          </p:txBody>
        </p:sp>
      </p:grpSp>
      <p:grpSp>
        <p:nvGrpSpPr>
          <p:cNvPr id="61" name="Group 285"/>
          <p:cNvGrpSpPr>
            <a:grpSpLocks/>
          </p:cNvGrpSpPr>
          <p:nvPr/>
        </p:nvGrpSpPr>
        <p:grpSpPr bwMode="auto">
          <a:xfrm>
            <a:off x="21640800" y="24307800"/>
            <a:ext cx="8229600" cy="1752717"/>
            <a:chOff x="288" y="1418"/>
            <a:chExt cx="6036" cy="1355"/>
          </a:xfrm>
        </p:grpSpPr>
        <p:sp>
          <p:nvSpPr>
            <p:cNvPr id="64"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65"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Use US to  diagnose COVID-19</a:t>
              </a:r>
              <a:endParaRPr lang="en-US" altLang="en-US" sz="4800" b="1" dirty="0">
                <a:solidFill>
                  <a:srgbClr val="FFFF00"/>
                </a:solidFill>
              </a:endParaRPr>
            </a:p>
          </p:txBody>
        </p:sp>
      </p:grpSp>
      <p:sp>
        <p:nvSpPr>
          <p:cNvPr id="67" name="Rectangle 66"/>
          <p:cNvSpPr/>
          <p:nvPr/>
        </p:nvSpPr>
        <p:spPr>
          <a:xfrm>
            <a:off x="20193000" y="25755600"/>
            <a:ext cx="11191875"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solidFill>
                  <a:srgbClr val="0000CC"/>
                </a:solidFill>
              </a:rPr>
              <a:t>US can be used in diagnosing COVID-19  as the technique has a major utility when it comes to the COVID-19 management.</a:t>
            </a:r>
          </a:p>
        </p:txBody>
      </p:sp>
      <p:grpSp>
        <p:nvGrpSpPr>
          <p:cNvPr id="78" name="Group 285"/>
          <p:cNvGrpSpPr>
            <a:grpSpLocks/>
          </p:cNvGrpSpPr>
          <p:nvPr/>
        </p:nvGrpSpPr>
        <p:grpSpPr bwMode="auto">
          <a:xfrm>
            <a:off x="0" y="28422600"/>
            <a:ext cx="6934200" cy="1905117"/>
            <a:chOff x="288" y="1418"/>
            <a:chExt cx="6036" cy="1355"/>
          </a:xfrm>
        </p:grpSpPr>
        <p:sp>
          <p:nvSpPr>
            <p:cNvPr id="90"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91"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References</a:t>
              </a:r>
              <a:endParaRPr lang="en-US" altLang="en-US" sz="4800" b="1" dirty="0">
                <a:solidFill>
                  <a:srgbClr val="FFFF00"/>
                </a:solidFill>
              </a:endParaRPr>
            </a:p>
          </p:txBody>
        </p:sp>
      </p:grpSp>
      <p:sp>
        <p:nvSpPr>
          <p:cNvPr id="92" name="Rectangle 314"/>
          <p:cNvSpPr>
            <a:spLocks noChangeArrowheads="1"/>
          </p:cNvSpPr>
          <p:nvPr/>
        </p:nvSpPr>
        <p:spPr bwMode="auto">
          <a:xfrm>
            <a:off x="8001000" y="28422600"/>
            <a:ext cx="36271200" cy="1815882"/>
          </a:xfrm>
          <a:prstGeom prst="rect">
            <a:avLst/>
          </a:prstGeom>
          <a:noFill/>
          <a:ln w="9525">
            <a:noFill/>
            <a:miter lim="800000"/>
            <a:headEnd/>
            <a:tailEnd/>
          </a:ln>
        </p:spPr>
        <p:txBody>
          <a:bodyPr wrap="square" lIns="91432" rIns="91432">
            <a:spAutoFit/>
          </a:bodyPr>
          <a:lstStyle/>
          <a:p>
            <a:r>
              <a:rPr lang="en-US" sz="2800" dirty="0" err="1" smtClean="0">
                <a:solidFill>
                  <a:srgbClr val="0000CC"/>
                </a:solidFill>
              </a:rPr>
              <a:t>Peng</a:t>
            </a:r>
            <a:r>
              <a:rPr lang="en-US" sz="2800" dirty="0" smtClean="0">
                <a:solidFill>
                  <a:srgbClr val="0000CC"/>
                </a:solidFill>
              </a:rPr>
              <a:t>, Q., Wang, X. &amp; Zhang, L. Findings of lung </a:t>
            </a:r>
            <a:r>
              <a:rPr lang="en-US" sz="2800" dirty="0" err="1" smtClean="0">
                <a:solidFill>
                  <a:srgbClr val="0000CC"/>
                </a:solidFill>
              </a:rPr>
              <a:t>ultrasonography</a:t>
            </a:r>
            <a:r>
              <a:rPr lang="en-US" sz="2800" dirty="0" smtClean="0">
                <a:solidFill>
                  <a:srgbClr val="0000CC"/>
                </a:solidFill>
              </a:rPr>
              <a:t> of novel corona virus pneumonia during the 2019–2020 epidemic. </a:t>
            </a:r>
            <a:r>
              <a:rPr lang="en-US" sz="2800" i="1" dirty="0" smtClean="0">
                <a:solidFill>
                  <a:srgbClr val="0000CC"/>
                </a:solidFill>
              </a:rPr>
              <a:t>Intensive Care Med</a:t>
            </a:r>
            <a:r>
              <a:rPr lang="en-US" sz="2800" dirty="0" smtClean="0">
                <a:solidFill>
                  <a:srgbClr val="0000CC"/>
                </a:solidFill>
              </a:rPr>
              <a:t> (2020). </a:t>
            </a:r>
            <a:r>
              <a:rPr lang="en-US" sz="2800" dirty="0" smtClean="0">
                <a:solidFill>
                  <a:srgbClr val="0000CC"/>
                </a:solidFill>
                <a:hlinkClick r:id="rId8"/>
              </a:rPr>
              <a:t>https://doi.org/10.1007/s00134-020-05996-6</a:t>
            </a:r>
            <a:endParaRPr lang="en-US" sz="2800" dirty="0" smtClean="0">
              <a:solidFill>
                <a:srgbClr val="0000CC"/>
              </a:solidFill>
            </a:endParaRPr>
          </a:p>
          <a:p>
            <a:r>
              <a:rPr lang="en-US" sz="2800" dirty="0" err="1" smtClean="0">
                <a:solidFill>
                  <a:srgbClr val="0000CC"/>
                </a:solidFill>
              </a:rPr>
              <a:t>Buonsenso</a:t>
            </a:r>
            <a:r>
              <a:rPr lang="en-US" sz="2800" dirty="0" smtClean="0">
                <a:solidFill>
                  <a:srgbClr val="0000CC"/>
                </a:solidFill>
              </a:rPr>
              <a:t>, D., Piano, A., </a:t>
            </a:r>
            <a:r>
              <a:rPr lang="en-US" sz="2800" dirty="0" err="1" smtClean="0">
                <a:solidFill>
                  <a:srgbClr val="0000CC"/>
                </a:solidFill>
              </a:rPr>
              <a:t>Raffaelli</a:t>
            </a:r>
            <a:r>
              <a:rPr lang="en-US" sz="2800" dirty="0" smtClean="0">
                <a:solidFill>
                  <a:srgbClr val="0000CC"/>
                </a:solidFill>
              </a:rPr>
              <a:t>, F., </a:t>
            </a:r>
            <a:r>
              <a:rPr lang="en-US" sz="2800" dirty="0" err="1" smtClean="0">
                <a:solidFill>
                  <a:srgbClr val="0000CC"/>
                </a:solidFill>
              </a:rPr>
              <a:t>Bonadia</a:t>
            </a:r>
            <a:r>
              <a:rPr lang="en-US" sz="2800" dirty="0" smtClean="0">
                <a:solidFill>
                  <a:srgbClr val="0000CC"/>
                </a:solidFill>
              </a:rPr>
              <a:t>, N., DONATI, K. D. G., &amp; </a:t>
            </a:r>
            <a:r>
              <a:rPr lang="en-US" sz="2800" dirty="0" err="1" smtClean="0">
                <a:solidFill>
                  <a:srgbClr val="0000CC"/>
                </a:solidFill>
              </a:rPr>
              <a:t>Franceschi</a:t>
            </a:r>
            <a:r>
              <a:rPr lang="en-US" sz="2800" dirty="0" smtClean="0">
                <a:solidFill>
                  <a:srgbClr val="0000CC"/>
                </a:solidFill>
              </a:rPr>
              <a:t>, F. (2020). novel </a:t>
            </a:r>
            <a:r>
              <a:rPr lang="en-US" sz="2800" dirty="0" err="1" smtClean="0">
                <a:solidFill>
                  <a:srgbClr val="0000CC"/>
                </a:solidFill>
              </a:rPr>
              <a:t>coronavirus</a:t>
            </a:r>
            <a:r>
              <a:rPr lang="en-US" sz="2800" dirty="0" smtClean="0">
                <a:solidFill>
                  <a:srgbClr val="0000CC"/>
                </a:solidFill>
              </a:rPr>
              <a:t> disease-19 </a:t>
            </a:r>
            <a:r>
              <a:rPr lang="en-US" sz="2800" dirty="0" err="1" smtClean="0">
                <a:solidFill>
                  <a:srgbClr val="0000CC"/>
                </a:solidFill>
              </a:rPr>
              <a:t>pnemoniae</a:t>
            </a:r>
            <a:r>
              <a:rPr lang="en-US" sz="2800" dirty="0" smtClean="0">
                <a:solidFill>
                  <a:srgbClr val="0000CC"/>
                </a:solidFill>
              </a:rPr>
              <a:t>: a case report and potential applications during COVID-19 outbreak. </a:t>
            </a:r>
            <a:r>
              <a:rPr lang="en-US" sz="2800" i="1" dirty="0" smtClean="0">
                <a:solidFill>
                  <a:srgbClr val="0000CC"/>
                </a:solidFill>
              </a:rPr>
              <a:t>European Review for Medical and Pharmacological Sciences</a:t>
            </a:r>
            <a:r>
              <a:rPr lang="en-US" sz="2800" dirty="0" smtClean="0">
                <a:solidFill>
                  <a:srgbClr val="0000CC"/>
                </a:solidFill>
              </a:rPr>
              <a:t>, </a:t>
            </a:r>
            <a:r>
              <a:rPr lang="en-US" sz="2800" i="1" dirty="0" smtClean="0">
                <a:solidFill>
                  <a:srgbClr val="0000CC"/>
                </a:solidFill>
              </a:rPr>
              <a:t>24</a:t>
            </a:r>
            <a:r>
              <a:rPr lang="en-US" sz="2800" dirty="0" smtClean="0">
                <a:solidFill>
                  <a:srgbClr val="0000CC"/>
                </a:solidFill>
              </a:rPr>
              <a:t>, 2776-2780.</a:t>
            </a:r>
          </a:p>
          <a:p>
            <a:pPr algn="ctr"/>
            <a:endParaRPr lang="en-US" altLang="en-US" sz="2800" dirty="0">
              <a:solidFill>
                <a:srgbClr val="0000CC"/>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909</Words>
  <Application>Microsoft Office PowerPoint</Application>
  <PresentationFormat>Custom</PresentationFormat>
  <Paragraphs>37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AbduAlqa</dc:creator>
  <cp:lastModifiedBy>AbduAlqa</cp:lastModifiedBy>
  <cp:revision>60</cp:revision>
  <dcterms:created xsi:type="dcterms:W3CDTF">2020-03-27T16:09:49Z</dcterms:created>
  <dcterms:modified xsi:type="dcterms:W3CDTF">2020-04-10T18:05:13Z</dcterms:modified>
</cp:coreProperties>
</file>